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76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5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9_02.jpg"/>
          <p:cNvPicPr preferRelativeResize="0">
            <a:picLocks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754112" y="0"/>
            <a:ext cx="73152" cy="6858000"/>
          </a:xfrm>
          <a:prstGeom prst="rect">
            <a:avLst/>
          </a:prstGeom>
        </p:spPr>
      </p:pic>
      <p:pic>
        <p:nvPicPr>
          <p:cNvPr id="7" name="Picture 6" descr="1_0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10500" y="0"/>
            <a:ext cx="1333500" cy="6858000"/>
          </a:xfrm>
          <a:prstGeom prst="rect">
            <a:avLst/>
          </a:prstGeom>
        </p:spPr>
      </p:pic>
      <p:grpSp>
        <p:nvGrpSpPr>
          <p:cNvPr id="4" name="Group 17"/>
          <p:cNvGrpSpPr/>
          <p:nvPr/>
        </p:nvGrpSpPr>
        <p:grpSpPr>
          <a:xfrm>
            <a:off x="0" y="6630352"/>
            <a:ext cx="9144000" cy="228600"/>
            <a:chOff x="0" y="6582727"/>
            <a:chExt cx="9144000" cy="228600"/>
          </a:xfrm>
        </p:grpSpPr>
        <p:sp>
          <p:nvSpPr>
            <p:cNvPr id="10" name="Rectangle 9"/>
            <p:cNvSpPr/>
            <p:nvPr/>
          </p:nvSpPr>
          <p:spPr>
            <a:xfrm>
              <a:off x="7813040" y="6582727"/>
              <a:ext cx="1330960" cy="228600"/>
            </a:xfrm>
            <a:prstGeom prst="rect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134101" y="6582727"/>
              <a:ext cx="1609724" cy="228600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6582727"/>
              <a:ext cx="6096000" cy="228600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371600"/>
            <a:ext cx="6781800" cy="1069975"/>
          </a:xfrm>
        </p:spPr>
        <p:txBody>
          <a:bodyPr bIns="0" anchor="b" anchorCtr="0">
            <a:noAutofit/>
          </a:bodyPr>
          <a:lstStyle>
            <a:lvl1pPr>
              <a:defRPr sz="4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2438400"/>
            <a:ext cx="6781800" cy="762000"/>
          </a:xfrm>
        </p:spPr>
        <p:txBody>
          <a:bodyPr lIns="0" tIns="0" rIns="0">
            <a:normAutofit/>
          </a:bodyPr>
          <a:lstStyle>
            <a:lvl1pPr marL="0" indent="0" algn="l">
              <a:buNone/>
              <a:defRPr sz="2400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>
          <a:xfrm>
            <a:off x="6210300" y="6610350"/>
            <a:ext cx="1524000" cy="228600"/>
          </a:xfrm>
        </p:spPr>
        <p:txBody>
          <a:bodyPr/>
          <a:lstStyle/>
          <a:p>
            <a:fld id="{7AD1B3B7-D507-4889-9D18-EB87E6589BA1}" type="datetimeFigureOut">
              <a:rPr lang="en-US" smtClean="0"/>
              <a:t>5/12/2013</a:t>
            </a:fld>
            <a:endParaRPr lang="en-US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>
          <a:xfrm>
            <a:off x="7924800" y="6610350"/>
            <a:ext cx="1198880" cy="228600"/>
          </a:xfrm>
        </p:spPr>
        <p:txBody>
          <a:bodyPr/>
          <a:lstStyle/>
          <a:p>
            <a:fld id="{F106CD37-572D-4C6D-96DE-0306061FE6A8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>
          <a:xfrm>
            <a:off x="457200" y="6611112"/>
            <a:ext cx="5600700" cy="2286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grpSp>
        <p:nvGrpSpPr>
          <p:cNvPr id="4" name="Group 10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2" name="Rectangle 11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1B3B7-D507-4889-9D18-EB87E6589BA1}" type="datetimeFigureOut">
              <a:rPr lang="en-US" smtClean="0"/>
              <a:t>5/12/2013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106CD37-572D-4C6D-96DE-0306061FE6A8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" name="Picture 10" descr="bar_06.png"/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pic>
        <p:nvPicPr>
          <p:cNvPr id="14" name="Picture 13" descr="2_0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89085"/>
            <a:ext cx="2057400" cy="553707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85216"/>
            <a:ext cx="6019800" cy="554126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grpSp>
        <p:nvGrpSpPr>
          <p:cNvPr id="4" name="Group 10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2" name="Rectangle 11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1B3B7-D507-4889-9D18-EB87E6589BA1}" type="datetimeFigureOut">
              <a:rPr lang="en-US" smtClean="0"/>
              <a:t>5/12/2013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106CD37-572D-4C6D-96DE-0306061FE6A8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" name="Picture 10" descr="bar_06.png"/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pic>
        <p:nvPicPr>
          <p:cNvPr id="14" name="Picture 13" descr="2_0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0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32" name="Rectangle 31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3" name="Picture 12" descr="bar_06.png"/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pic>
        <p:nvPicPr>
          <p:cNvPr id="10" name="Picture 9" descr="2_0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1B3B7-D507-4889-9D18-EB87E6589BA1}" type="datetimeFigureOut">
              <a:rPr lang="en-US" smtClean="0"/>
              <a:t>5/12/2013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106CD37-572D-4C6D-96DE-0306061FE6A8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2"/>
          <p:cNvGrpSpPr/>
          <p:nvPr/>
        </p:nvGrpSpPr>
        <p:grpSpPr>
          <a:xfrm>
            <a:off x="1438274" y="6629400"/>
            <a:ext cx="7705726" cy="228600"/>
            <a:chOff x="1438274" y="6629400"/>
            <a:chExt cx="7705726" cy="228600"/>
          </a:xfrm>
        </p:grpSpPr>
        <p:sp>
          <p:nvSpPr>
            <p:cNvPr id="27" name="Rectangle 26"/>
            <p:cNvSpPr/>
            <p:nvPr/>
          </p:nvSpPr>
          <p:spPr>
            <a:xfrm>
              <a:off x="8763000" y="662940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7142480" y="662940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1438274" y="6629400"/>
              <a:ext cx="5663565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5245101"/>
            <a:ext cx="6934199" cy="1155700"/>
          </a:xfrm>
        </p:spPr>
        <p:txBody>
          <a:bodyPr anchor="t">
            <a:normAutofit/>
          </a:bodyPr>
          <a:lstStyle>
            <a:lvl1pPr algn="r">
              <a:defRPr sz="4200" b="0" i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2600" y="4114800"/>
            <a:ext cx="6934199" cy="1130300"/>
          </a:xfrm>
        </p:spPr>
        <p:txBody>
          <a:bodyPr anchor="b">
            <a:normAutofit/>
          </a:bodyPr>
          <a:lstStyle>
            <a:lvl1pPr marL="0" indent="0" algn="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0" name="Picture 9" descr="9_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363980" cy="6858000"/>
          </a:xfrm>
          <a:prstGeom prst="rect">
            <a:avLst/>
          </a:prstGeom>
        </p:spPr>
      </p:pic>
      <p:sp>
        <p:nvSpPr>
          <p:cNvPr id="24" name="Date Placeholder 23"/>
          <p:cNvSpPr>
            <a:spLocks noGrp="1"/>
          </p:cNvSpPr>
          <p:nvPr>
            <p:ph type="dt" sz="half" idx="10"/>
          </p:nvPr>
        </p:nvSpPr>
        <p:spPr>
          <a:xfrm>
            <a:off x="7162800" y="6610350"/>
            <a:ext cx="1524000" cy="246888"/>
          </a:xfrm>
        </p:spPr>
        <p:txBody>
          <a:bodyPr/>
          <a:lstStyle/>
          <a:p>
            <a:fld id="{7AD1B3B7-D507-4889-9D18-EB87E6589BA1}" type="datetimeFigureOut">
              <a:rPr lang="en-US" smtClean="0"/>
              <a:t>5/12/2013</a:t>
            </a:fld>
            <a:endParaRPr lang="en-US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1"/>
          </p:nvPr>
        </p:nvSpPr>
        <p:spPr>
          <a:xfrm>
            <a:off x="8742680" y="6610350"/>
            <a:ext cx="381000" cy="246888"/>
          </a:xfrm>
        </p:spPr>
        <p:txBody>
          <a:bodyPr/>
          <a:lstStyle/>
          <a:p>
            <a:fld id="{F106CD37-572D-4C6D-96DE-0306061FE6A8}" type="slidenum">
              <a:rPr lang="en-US" smtClean="0"/>
              <a:t>‹#›</a:t>
            </a:fld>
            <a:endParaRPr lang="en-US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2"/>
          </p:nvPr>
        </p:nvSpPr>
        <p:spPr>
          <a:xfrm>
            <a:off x="1524000" y="6610350"/>
            <a:ext cx="5562600" cy="247650"/>
          </a:xfrm>
        </p:spPr>
        <p:txBody>
          <a:bodyPr/>
          <a:lstStyle/>
          <a:p>
            <a:endParaRPr lang="en-US"/>
          </a:p>
        </p:txBody>
      </p:sp>
      <p:pic>
        <p:nvPicPr>
          <p:cNvPr id="20" name="Picture 19" descr="vert_bar_02.png"/>
          <p:cNvPicPr preferRelativeResize="0">
            <a:picLocks/>
          </p:cNvPicPr>
          <p:nvPr/>
        </p:nvPicPr>
        <p:blipFill>
          <a:blip r:embed="rId3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362456" y="0"/>
            <a:ext cx="731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bar_06.png"/>
          <p:cNvPicPr>
            <a:picLocks noChangeAspect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pic>
        <p:nvPicPr>
          <p:cNvPr id="12" name="Picture 11" descr="3_0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  <p:sp>
        <p:nvSpPr>
          <p:cNvPr id="14" name="Content Placeholder 13"/>
          <p:cNvSpPr>
            <a:spLocks noGrp="1"/>
          </p:cNvSpPr>
          <p:nvPr>
            <p:ph sz="quarter" idx="13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648200" y="1981200"/>
            <a:ext cx="40386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grpSp>
        <p:nvGrpSpPr>
          <p:cNvPr id="3" name="Group 14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7" name="Rectangle 16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7AD1B3B7-D507-4889-9D18-EB87E6589BA1}" type="datetimeFigureOut">
              <a:rPr lang="en-US" smtClean="0"/>
              <a:t>5/12/2013</a:t>
            </a:fld>
            <a:endParaRPr lang="en-US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F106CD37-572D-4C6D-96DE-0306061FE6A8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981200"/>
            <a:ext cx="4040188" cy="411162"/>
          </a:xfrm>
        </p:spPr>
        <p:txBody>
          <a:bodyPr lIns="0" rIns="0" anchor="b">
            <a:noAutofit/>
          </a:bodyPr>
          <a:lstStyle>
            <a:lvl1pPr marL="0" indent="0">
              <a:lnSpc>
                <a:spcPct val="100000"/>
              </a:lnSpc>
              <a:buNone/>
              <a:defRPr sz="1600" b="1" i="0" cap="all" spc="1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4" name="Picture 13" descr="4_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  <p:sp>
        <p:nvSpPr>
          <p:cNvPr id="15" name="Text Placeholder 2"/>
          <p:cNvSpPr>
            <a:spLocks noGrp="1"/>
          </p:cNvSpPr>
          <p:nvPr>
            <p:ph type="body" idx="13"/>
          </p:nvPr>
        </p:nvSpPr>
        <p:spPr>
          <a:xfrm>
            <a:off x="4648200" y="1981200"/>
            <a:ext cx="4040188" cy="411162"/>
          </a:xfrm>
        </p:spPr>
        <p:txBody>
          <a:bodyPr lIns="0" rIns="0" anchor="b">
            <a:noAutofit/>
          </a:bodyPr>
          <a:lstStyle>
            <a:lvl1pPr marL="0" indent="0">
              <a:lnSpc>
                <a:spcPct val="100000"/>
              </a:lnSpc>
              <a:buNone/>
              <a:defRPr sz="1600" b="1" i="0" cap="all" spc="1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4"/>
          </p:nvPr>
        </p:nvSpPr>
        <p:spPr>
          <a:xfrm>
            <a:off x="457200" y="2438400"/>
            <a:ext cx="4038600" cy="3657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9" name="Content Placeholder 18"/>
          <p:cNvSpPr>
            <a:spLocks noGrp="1"/>
          </p:cNvSpPr>
          <p:nvPr>
            <p:ph sz="quarter" idx="15"/>
          </p:nvPr>
        </p:nvSpPr>
        <p:spPr>
          <a:xfrm>
            <a:off x="4648200" y="2438400"/>
            <a:ext cx="4038600" cy="3657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16" name="Picture 15" descr="bar_06.png"/>
          <p:cNvPicPr>
            <a:picLocks noChangeAspect="1"/>
          </p:cNvPicPr>
          <p:nvPr/>
        </p:nvPicPr>
        <p:blipFill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grpSp>
        <p:nvGrpSpPr>
          <p:cNvPr id="4" name="Group 17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20" name="Rectangle 19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3" name="Date Placeholder 22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AD1B3B7-D507-4889-9D18-EB87E6589BA1}" type="datetimeFigureOut">
              <a:rPr lang="en-US" smtClean="0"/>
              <a:t>5/12/2013</a:t>
            </a:fld>
            <a:endParaRPr lang="en-US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F106CD37-572D-4C6D-96DE-0306061FE6A8}" type="slidenum">
              <a:rPr lang="en-US" smtClean="0"/>
              <a:t>‹#›</a:t>
            </a:fld>
            <a:endParaRPr lang="en-US"/>
          </a:p>
        </p:txBody>
      </p:sp>
      <p:sp>
        <p:nvSpPr>
          <p:cNvPr id="25" name="Footer Placeholder 24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pic>
        <p:nvPicPr>
          <p:cNvPr id="10" name="Picture 9" descr="2_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  <p:pic>
        <p:nvPicPr>
          <p:cNvPr id="11" name="Picture 10" descr="bar_06.png"/>
          <p:cNvPicPr>
            <a:picLocks noChangeAspect="1"/>
          </p:cNvPicPr>
          <p:nvPr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grpSp>
        <p:nvGrpSpPr>
          <p:cNvPr id="3" name="Group 11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3" name="Rectangle 12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1B3B7-D507-4889-9D18-EB87E6589BA1}" type="datetimeFigureOut">
              <a:rPr lang="en-US" smtClean="0"/>
              <a:t>5/12/2013</a:t>
            </a:fld>
            <a:endParaRPr lang="en-US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106CD37-572D-4C6D-96DE-0306061FE6A8}" type="slidenum">
              <a:rPr lang="en-US" smtClean="0"/>
              <a:t>‹#›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8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0" name="Rectangle 9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1B3B7-D507-4889-9D18-EB87E6589BA1}" type="datetimeFigureOut">
              <a:rPr lang="en-US" smtClean="0"/>
              <a:t>5/12/2013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106CD37-572D-4C6D-96DE-0306061FE6A8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3_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  <p:sp>
        <p:nvSpPr>
          <p:cNvPr id="13" name="Text Placeholder 2"/>
          <p:cNvSpPr>
            <a:spLocks noGrp="1"/>
          </p:cNvSpPr>
          <p:nvPr>
            <p:ph type="title"/>
          </p:nvPr>
        </p:nvSpPr>
        <p:spPr>
          <a:xfrm>
            <a:off x="457200" y="1524000"/>
            <a:ext cx="3352800" cy="914400"/>
          </a:xfrm>
        </p:spPr>
        <p:txBody>
          <a:bodyPr lIns="0" rIns="0" anchor="b">
            <a:noAutofit/>
          </a:bodyPr>
          <a:lstStyle>
            <a:lvl1pPr marL="0" indent="0">
              <a:lnSpc>
                <a:spcPct val="100000"/>
              </a:lnSpc>
              <a:buNone/>
              <a:defRPr sz="1800" b="1" i="0" cap="all" spc="1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4419600" y="1524000"/>
            <a:ext cx="42672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>
          <a:xfrm>
            <a:off x="457201" y="2514599"/>
            <a:ext cx="3352800" cy="3127248"/>
          </a:xfrm>
        </p:spPr>
        <p:txBody>
          <a:bodyPr/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4" name="Picture 13" descr="bar_06.png"/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grpSp>
        <p:nvGrpSpPr>
          <p:cNvPr id="2" name="Group 15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7" name="Rectangle 16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7AD1B3B7-D507-4889-9D18-EB87E6589BA1}" type="datetimeFigureOut">
              <a:rPr lang="en-US" smtClean="0"/>
              <a:t>5/12/2013</a:t>
            </a:fld>
            <a:endParaRPr lang="en-US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F106CD37-572D-4C6D-96DE-0306061FE6A8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5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3" name="Rectangle 12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7048"/>
            <a:ext cx="3355848" cy="914400"/>
          </a:xfrm>
        </p:spPr>
        <p:txBody>
          <a:bodyPr anchor="b">
            <a:normAutofit/>
          </a:bodyPr>
          <a:lstStyle>
            <a:lvl1pPr algn="l">
              <a:defRPr lang="en-US" sz="1800" b="1" i="0" kern="1200" cap="all" spc="100" baseline="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 typeface="Wingdings" pitchFamily="2" charset="2"/>
              <a:buNone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25696" y="1554480"/>
            <a:ext cx="4270248" cy="4059936"/>
          </a:xfrm>
          <a:solidFill>
            <a:schemeClr val="bg1"/>
          </a:solidFill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514600"/>
            <a:ext cx="3355848" cy="3127248"/>
          </a:xfrm>
        </p:spPr>
        <p:txBody>
          <a:bodyPr/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lang="en-US" sz="1400" kern="1200" baseline="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1B3B7-D507-4889-9D18-EB87E6589BA1}" type="datetimeFigureOut">
              <a:rPr lang="en-US" smtClean="0"/>
              <a:t>5/12/2013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6CD37-572D-4C6D-96DE-0306061FE6A8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4_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  <p:pic>
        <p:nvPicPr>
          <p:cNvPr id="9" name="Picture 8" descr="bar_06.png"/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4419600" y="1524000"/>
            <a:ext cx="4267200" cy="158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4419600" y="5637212"/>
            <a:ext cx="4267200" cy="158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34000">
                <a:schemeClr val="bg1">
                  <a:lumMod val="75000"/>
                  <a:alpha val="61000"/>
                </a:schemeClr>
              </a:gs>
              <a:gs pos="38000">
                <a:schemeClr val="bg1">
                  <a:lumMod val="75000"/>
                  <a:alpha val="76000"/>
                </a:schemeClr>
              </a:gs>
              <a:gs pos="100000">
                <a:schemeClr val="bg1">
                  <a:alpha val="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91440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981200"/>
            <a:ext cx="8229600" cy="414496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6610350"/>
            <a:ext cx="15240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tx1"/>
                </a:solidFill>
              </a:defRPr>
            </a:lvl1pPr>
          </a:lstStyle>
          <a:p>
            <a:fld id="{7AD1B3B7-D507-4889-9D18-EB87E6589BA1}" type="datetimeFigureOut">
              <a:rPr lang="en-US" smtClean="0"/>
              <a:t>5/12/2013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610350"/>
            <a:ext cx="66294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2680" y="6610350"/>
            <a:ext cx="3810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tx1"/>
                </a:solidFill>
              </a:defRPr>
            </a:lvl1pPr>
          </a:lstStyle>
          <a:p>
            <a:fld id="{F106CD37-572D-4C6D-96DE-0306061FE6A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 typeface="Wingdings" pitchFamily="2" charset="2"/>
        <a:buChar char="§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 typeface="Wingdings" pitchFamily="2" charset="2"/>
        <a:buNone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1">
            <a:lumMod val="50000"/>
            <a:lumOff val="50000"/>
          </a:schemeClr>
        </a:buClr>
        <a:buFont typeface="Wingdings" pitchFamily="2" charset="2"/>
        <a:buNone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1">
            <a:lumMod val="50000"/>
            <a:lumOff val="50000"/>
          </a:schemeClr>
        </a:buClr>
        <a:buFont typeface="Wingdings" pitchFamily="2" charset="2"/>
        <a:buNone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www.google.com/url?sa=i&amp;rct=j&amp;q=drug+use+in+sports&amp;source=images&amp;cd=&amp;cad=rja&amp;docid=xzjspMlADHTvqM&amp;tbnid=5_La7_L12vEUGM:&amp;ved=0CAUQjRw&amp;url=http%3A%2F%2Fwww.drugfreesport.com%2Fdrug-resources%2Fperformance-enhancing-drugs-steroids.asp&amp;ei=nTyQUc3rHMXJ4APl94HYCg&amp;bvm=bv.46340616,d.dmg&amp;psig=AFQjCNHByjqVbvkBAoq4CGVcAuaT4J0Slg&amp;ust=1368493568512371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www.google.com/url?sa=i&amp;rct=j&amp;q=MLB+bans+steroids&amp;source=images&amp;cd=&amp;cad=rja&amp;docid=_8JlSPH6MAhaeM&amp;tbnid=eWHaskRfqSZPqM:&amp;ved=0CAUQjRw&amp;url=http%3A%2F%2Fwww.nydailynews.com%2Fsports%2Fbaseball%2Fbaseball-experts-amphetamines-ban-steroids-biggest-reason-steep-drop-offense-article-1.182105&amp;ei=v0-QUcnlA6Tj4APX1oHAAg&amp;bvm=bv.46340616,d.dmg&amp;psig=AFQjCNGiHNql1T8j5VjKS1G4mgM2ykDsNA&amp;ust=1368498482827468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www.google.com/url?sa=i&amp;rct=j&amp;q=dwain+chambers+banned+from+olympics&amp;source=images&amp;cd=&amp;cad=rja&amp;docid=l_XQs0SplYOXbM&amp;tbnid=ZBlDaxPbc79GFM:&amp;ved=0CAUQjRw&amp;url=http%3A%2F%2Fwww.dailymail.co.uk%2Fsport%2Folympics%2Farticle-2180375%2FLondon-2012-Olympics-Bans-dopers-like-Dwain-Chambers-lenient-says-chief-drugs-buster.html&amp;ei=eGOQUb-sPPWt4APmxoCoAQ&amp;bvm=bv.46340616,d.dmg&amp;psig=AFQjCNHzZkLQs1AiQ10TjGiw0bGY3-n8Pw&amp;ust=1368503509359523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www.google.com/url?sa=i&amp;rct=j&amp;q=lance+armstrong&amp;source=images&amp;cd=&amp;cad=rja&amp;docid=ta5v5fsbI6UD9M&amp;tbnid=fuJYkQagMsoTGM:&amp;ved=0CAUQjRw&amp;url=http%3A%2F%2Fwww.theverge.com%2F2013%2F1%2F17%2F3886424%2Fprogramming-your-body-lance-armstrong-and-doping-technology&amp;ei=qVmQUdT4CoPl4AOF7YHQDg&amp;bvm=bv.46340616,d.dmg&amp;psig=AFQjCNG8p0P0nNSnEf4q15KiyVLPIt4J7g&amp;ust=1368501023926204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://sportsanddrugs.procon.org/viewsource.asp?ID=007277" TargetMode="External"/><Relationship Id="rId13" Type="http://schemas.openxmlformats.org/officeDocument/2006/relationships/hyperlink" Target="http://sportsanddrugs.procon.org/viewsource.asp?ID=008557" TargetMode="External"/><Relationship Id="rId18" Type="http://schemas.openxmlformats.org/officeDocument/2006/relationships/hyperlink" Target="http://sportsanddrugs.procon.org/viewsource.asp?ID=007561" TargetMode="External"/><Relationship Id="rId3" Type="http://schemas.openxmlformats.org/officeDocument/2006/relationships/hyperlink" Target="http://sportsanddrugs.procon.org/viewsource.asp?ID=007249" TargetMode="External"/><Relationship Id="rId21" Type="http://schemas.openxmlformats.org/officeDocument/2006/relationships/hyperlink" Target="http://sportsanddrugs.procon.org/view.resource.php?resourceID=002366#II" TargetMode="External"/><Relationship Id="rId7" Type="http://schemas.openxmlformats.org/officeDocument/2006/relationships/hyperlink" Target="http://sportsanddrugs.procon.org/viewsource.asp?ID=007272" TargetMode="External"/><Relationship Id="rId12" Type="http://schemas.openxmlformats.org/officeDocument/2006/relationships/hyperlink" Target="http://sportsanddrugs.procon.org/viewsource.asp?ID=008556" TargetMode="External"/><Relationship Id="rId17" Type="http://schemas.openxmlformats.org/officeDocument/2006/relationships/hyperlink" Target="http://sportsanddrugs.procon.org/viewsource.asp?ID=007270" TargetMode="External"/><Relationship Id="rId2" Type="http://schemas.openxmlformats.org/officeDocument/2006/relationships/hyperlink" Target="http://sportsanddrugs.procon.org/viewsource.asp?ID=008546" TargetMode="External"/><Relationship Id="rId16" Type="http://schemas.openxmlformats.org/officeDocument/2006/relationships/hyperlink" Target="http://sportsanddrugs.procon.org/viewsource.asp?ID=007281" TargetMode="External"/><Relationship Id="rId20" Type="http://schemas.openxmlformats.org/officeDocument/2006/relationships/hyperlink" Target="http://sportsanddrugs.procon.org/sourcefiles/RawDeal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sportsanddrugs.procon.org/viewsource.asp?ID=008548" TargetMode="External"/><Relationship Id="rId11" Type="http://schemas.openxmlformats.org/officeDocument/2006/relationships/hyperlink" Target="http://sportsanddrugs.procon.org/viewsource.asp?ID=008555" TargetMode="External"/><Relationship Id="rId5" Type="http://schemas.openxmlformats.org/officeDocument/2006/relationships/hyperlink" Target="http://sportsanddrugs.procon.org/viewsource.asp?ID=008547" TargetMode="External"/><Relationship Id="rId15" Type="http://schemas.openxmlformats.org/officeDocument/2006/relationships/hyperlink" Target="http://sportsanddrugs.procon.org/sourcefiles/VincentMemo.pdf" TargetMode="External"/><Relationship Id="rId10" Type="http://schemas.openxmlformats.org/officeDocument/2006/relationships/hyperlink" Target="http://sportsanddrugs.procon.org/viewsource.asp?ID=008227" TargetMode="External"/><Relationship Id="rId19" Type="http://schemas.openxmlformats.org/officeDocument/2006/relationships/hyperlink" Target="http://sportsanddrugs.procon.org/viewsource.asp?ID=008567" TargetMode="External"/><Relationship Id="rId4" Type="http://schemas.openxmlformats.org/officeDocument/2006/relationships/hyperlink" Target="http://sportsanddrugs.procon.org/viewsource.asp?ID=008778" TargetMode="External"/><Relationship Id="rId9" Type="http://schemas.openxmlformats.org/officeDocument/2006/relationships/hyperlink" Target="http://sportsanddrugs.procon.org/viewsource.asp?ID=008554" TargetMode="External"/><Relationship Id="rId14" Type="http://schemas.openxmlformats.org/officeDocument/2006/relationships/hyperlink" Target="http://sportsanddrugs.procon.org/viewsource.asp?ID=007297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rugfreesport.com/drug-resources/performance-enhancing-drugs-steroids.asp" TargetMode="External"/><Relationship Id="rId2" Type="http://schemas.openxmlformats.org/officeDocument/2006/relationships/hyperlink" Target="http://www.bodybuilding-supplementss.com/dianabol/dianabol-cycle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dailymail.co.uk/sport/olympics/article-2180375/London-2012-Olympics-Bans-dopers-like-Dwain-Chambers-lenient-says-chief-drugs-buster.html" TargetMode="External"/><Relationship Id="rId5" Type="http://schemas.openxmlformats.org/officeDocument/2006/relationships/hyperlink" Target="http://www.nydailynews.com/sports/baseball/baseball-experts-amphetamines-ban-steroids-biggest-reason-steep-drop-offense-article-1.182105" TargetMode="External"/><Relationship Id="rId4" Type="http://schemas.openxmlformats.org/officeDocument/2006/relationships/hyperlink" Target="http://pistehors.com/backcountry/wiki/Southern-Alps/Mont-Serein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www.google.com/url?sa=i&amp;rct=j&amp;q=dianbol&amp;source=images&amp;cd=&amp;cad=rja&amp;docid=m2myTznpvSms5M&amp;tbnid=ERO4olifH_jv1M:&amp;ved=0CAUQjRw&amp;url=http%3A%2F%2Fwww.bodybuilding-supplementss.com%2Fdianabol%2Fdianabol-cycle%2F&amp;ei=MUWQUYz6Ocz84AOG8IGADw&amp;bvm=bv.46340616,d.dmg&amp;psig=AFQjCNGpQt4_crO-GhHsaG73gCYJnPFhKA&amp;ust=1368495788757953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www.google.com/url?sa=i&amp;rct=j&amp;q=tommy+simpson&amp;source=images&amp;cd=&amp;cad=rja&amp;docid=WpA_eiA6ftM6AM&amp;tbnid=kV3z5sKJFFO1YM:&amp;ved=0CAUQjRw&amp;url=http%3A%2F%2Fpistehors.com%2Fbackcountry%2Fwiki%2FSouthern-Alps%2FMont-Serein&amp;ei=I0iQUbHkMJP54AP9-oEQ&amp;bvm=bv.46340616,d.dmg&amp;psig=AFQjCNFb-3i-kzYsfV8l857ZdpREL8Juug&amp;ust=1368496543561646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0"/>
            <a:ext cx="6781800" cy="1069975"/>
          </a:xfrm>
        </p:spPr>
        <p:txBody>
          <a:bodyPr/>
          <a:lstStyle/>
          <a:p>
            <a:r>
              <a:rPr lang="en-US" sz="4400" b="1" dirty="0" smtClean="0">
                <a:solidFill>
                  <a:srgbClr val="0070C0"/>
                </a:solidFill>
              </a:rPr>
              <a:t>Drug Use in Sports Timeline</a:t>
            </a:r>
            <a:endParaRPr lang="en-US" sz="4400" b="1" dirty="0">
              <a:solidFill>
                <a:srgbClr val="0070C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1219200"/>
            <a:ext cx="6781800" cy="762000"/>
          </a:xfrm>
        </p:spPr>
        <p:txBody>
          <a:bodyPr>
            <a:noAutofit/>
          </a:bodyPr>
          <a:lstStyle/>
          <a:p>
            <a:r>
              <a:rPr lang="en-US" sz="5400" b="1" dirty="0" smtClean="0">
                <a:solidFill>
                  <a:srgbClr val="0070C0"/>
                </a:solidFill>
              </a:rPr>
              <a:t>1935-2013</a:t>
            </a:r>
            <a:endParaRPr lang="en-US" sz="5400" b="1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2400" y="5230015"/>
            <a:ext cx="480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By Seth Phillips</a:t>
            </a:r>
            <a:endParaRPr lang="en-US" sz="3600" dirty="0"/>
          </a:p>
        </p:txBody>
      </p:sp>
      <p:pic>
        <p:nvPicPr>
          <p:cNvPr id="1026" name="Picture 2" descr="http://www.drugfreesport.com/images/syringe-img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286000"/>
            <a:ext cx="3581400" cy="2392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9026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533400"/>
            <a:ext cx="8229600" cy="914400"/>
          </a:xfrm>
        </p:spPr>
        <p:txBody>
          <a:bodyPr>
            <a:normAutofit/>
          </a:bodyPr>
          <a:lstStyle/>
          <a:p>
            <a:r>
              <a:rPr lang="en-US" sz="4400" b="1" dirty="0" smtClean="0">
                <a:solidFill>
                  <a:srgbClr val="0070C0"/>
                </a:solidFill>
              </a:rPr>
              <a:t>1975</a:t>
            </a:r>
            <a:endParaRPr lang="en-US" sz="4400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144963"/>
          </a:xfrm>
        </p:spPr>
        <p:txBody>
          <a:bodyPr>
            <a:normAutofit/>
          </a:bodyPr>
          <a:lstStyle/>
          <a:p>
            <a:r>
              <a:rPr lang="en-US" sz="3200" dirty="0" smtClean="0"/>
              <a:t>Steroids are considered a banned substance.</a:t>
            </a:r>
          </a:p>
          <a:p>
            <a:endParaRPr lang="en-US" sz="3200" dirty="0"/>
          </a:p>
          <a:p>
            <a:r>
              <a:rPr lang="en-US" sz="3200" dirty="0" smtClean="0"/>
              <a:t>The first steroid test was performed at the  Montreal Olympics . 11 athletes tested positive for steroids. </a:t>
            </a:r>
            <a:endParaRPr lang="en-US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3733800" y="4419600"/>
            <a:ext cx="1828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rgbClr val="0070C0"/>
                </a:solidFill>
              </a:rPr>
              <a:t>1976</a:t>
            </a:r>
            <a:endParaRPr lang="en-US" sz="4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3816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533400"/>
            <a:ext cx="8229600" cy="914400"/>
          </a:xfrm>
        </p:spPr>
        <p:txBody>
          <a:bodyPr>
            <a:normAutofit/>
          </a:bodyPr>
          <a:lstStyle/>
          <a:p>
            <a:r>
              <a:rPr lang="en-US" sz="4400" b="1" dirty="0" smtClean="0">
                <a:solidFill>
                  <a:srgbClr val="0070C0"/>
                </a:solidFill>
              </a:rPr>
              <a:t>Sept 27, 1988</a:t>
            </a:r>
            <a:endParaRPr lang="en-US" sz="4400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Ben Johnson  a track athlete is stripped of his gold medal . This was found out after being  tested positive for using the drug </a:t>
            </a:r>
            <a:r>
              <a:rPr lang="en-US" sz="4000" dirty="0" err="1" smtClean="0"/>
              <a:t>stanozolo</a:t>
            </a:r>
            <a:r>
              <a:rPr lang="en-US" sz="4000" dirty="0" smtClean="0"/>
              <a:t>.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165674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685800"/>
            <a:ext cx="8229600" cy="914400"/>
          </a:xfrm>
        </p:spPr>
        <p:txBody>
          <a:bodyPr>
            <a:normAutofit/>
          </a:bodyPr>
          <a:lstStyle/>
          <a:p>
            <a:r>
              <a:rPr lang="en-US" sz="4400" b="1" dirty="0" smtClean="0">
                <a:solidFill>
                  <a:srgbClr val="0070C0"/>
                </a:solidFill>
              </a:rPr>
              <a:t>Nov 18th, 1988</a:t>
            </a:r>
            <a:endParaRPr lang="en-US" sz="4400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200" dirty="0" smtClean="0"/>
              <a:t>President Reagan  signs a bill making it that it’s illegal to purchase and sell steroids unless it’s  for medical use.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7575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June 7</a:t>
            </a:r>
            <a:r>
              <a:rPr lang="en-US" b="1" baseline="30000" dirty="0" smtClean="0">
                <a:solidFill>
                  <a:srgbClr val="0070C0"/>
                </a:solidFill>
              </a:rPr>
              <a:t>th</a:t>
            </a:r>
            <a:r>
              <a:rPr lang="en-US" b="1" dirty="0" smtClean="0">
                <a:solidFill>
                  <a:srgbClr val="0070C0"/>
                </a:solidFill>
              </a:rPr>
              <a:t>, 1991 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Major League Baseball bans steroids.</a:t>
            </a:r>
            <a:endParaRPr lang="en-US" sz="4000" dirty="0"/>
          </a:p>
        </p:txBody>
      </p:sp>
      <p:pic>
        <p:nvPicPr>
          <p:cNvPr id="4098" name="Picture 2" descr="http://assets.nydailynews.com/polopoly_fs/1.182106.1314051148!/img/httpImage/image.jpg_gen/derivatives/landscape_635/alg-mlb-pills-jpg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3048000"/>
            <a:ext cx="3962400" cy="2983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4702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Dec 15</a:t>
            </a:r>
            <a:r>
              <a:rPr lang="en-US" b="1" baseline="30000" dirty="0" smtClean="0">
                <a:solidFill>
                  <a:srgbClr val="0070C0"/>
                </a:solidFill>
              </a:rPr>
              <a:t>th</a:t>
            </a:r>
            <a:r>
              <a:rPr lang="en-US" b="1" dirty="0" smtClean="0">
                <a:solidFill>
                  <a:srgbClr val="0070C0"/>
                </a:solidFill>
              </a:rPr>
              <a:t>, 1994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First British  Common Wealth games champion runner , Diane </a:t>
            </a:r>
            <a:r>
              <a:rPr lang="en-US" dirty="0" err="1" smtClean="0"/>
              <a:t>Modahl</a:t>
            </a:r>
            <a:r>
              <a:rPr lang="en-US" dirty="0" smtClean="0"/>
              <a:t> became the first women to test positive for a performance-enhancing drug.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3082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b="1" dirty="0" smtClean="0">
                <a:solidFill>
                  <a:srgbClr val="0070C0"/>
                </a:solidFill>
              </a:rPr>
              <a:t>Nov 10</a:t>
            </a:r>
            <a:r>
              <a:rPr lang="en-US" sz="4400" b="1" baseline="30000" dirty="0" smtClean="0">
                <a:solidFill>
                  <a:srgbClr val="0070C0"/>
                </a:solidFill>
              </a:rPr>
              <a:t>th,</a:t>
            </a:r>
            <a:r>
              <a:rPr lang="en-US" sz="4400" b="1" dirty="0" smtClean="0">
                <a:solidFill>
                  <a:srgbClr val="0070C0"/>
                </a:solidFill>
              </a:rPr>
              <a:t> 1999- Oct 1, 2000</a:t>
            </a:r>
            <a:endParaRPr lang="en-US" sz="4400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World anti-Doping organization is established and U.S-anti doping organization begins operations. 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267974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685800"/>
            <a:ext cx="8229600" cy="914400"/>
          </a:xfrm>
        </p:spPr>
        <p:txBody>
          <a:bodyPr>
            <a:normAutofit/>
          </a:bodyPr>
          <a:lstStyle/>
          <a:p>
            <a:r>
              <a:rPr lang="en-US" sz="4400" b="1" dirty="0" smtClean="0">
                <a:solidFill>
                  <a:srgbClr val="0070C0"/>
                </a:solidFill>
              </a:rPr>
              <a:t>Nov 7</a:t>
            </a:r>
            <a:r>
              <a:rPr lang="en-US" sz="4400" b="1" baseline="30000" dirty="0" smtClean="0">
                <a:solidFill>
                  <a:srgbClr val="0070C0"/>
                </a:solidFill>
              </a:rPr>
              <a:t>th</a:t>
            </a:r>
            <a:r>
              <a:rPr lang="en-US" sz="4400" b="1" dirty="0" smtClean="0">
                <a:solidFill>
                  <a:srgbClr val="0070C0"/>
                </a:solidFill>
              </a:rPr>
              <a:t> 2003</a:t>
            </a:r>
            <a:endParaRPr lang="en-US" sz="4400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Dwain chambers a British sprinter is banned from the Olympics for life for a positive test of THG. </a:t>
            </a:r>
            <a:endParaRPr lang="en-US" dirty="0"/>
          </a:p>
        </p:txBody>
      </p:sp>
      <p:pic>
        <p:nvPicPr>
          <p:cNvPr id="5124" name="Picture 4" descr="http://i.dailymail.co.uk/i/pix/2012/07/28/article-2180375-1436338C000005DC-833_468x298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2819400"/>
            <a:ext cx="4457700" cy="2838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5532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914400"/>
            <a:ext cx="8229600" cy="914400"/>
          </a:xfrm>
        </p:spPr>
        <p:txBody>
          <a:bodyPr>
            <a:normAutofit/>
          </a:bodyPr>
          <a:lstStyle/>
          <a:p>
            <a:r>
              <a:rPr lang="en-US" sz="4400" b="1" dirty="0" smtClean="0">
                <a:solidFill>
                  <a:srgbClr val="0070C0"/>
                </a:solidFill>
              </a:rPr>
              <a:t>Jan 19</a:t>
            </a:r>
            <a:r>
              <a:rPr lang="en-US" sz="4400" b="1" baseline="30000" dirty="0" smtClean="0">
                <a:solidFill>
                  <a:srgbClr val="0070C0"/>
                </a:solidFill>
              </a:rPr>
              <a:t>th,</a:t>
            </a:r>
            <a:r>
              <a:rPr lang="en-US" sz="4400" b="1" dirty="0" smtClean="0">
                <a:solidFill>
                  <a:srgbClr val="0070C0"/>
                </a:solidFill>
              </a:rPr>
              <a:t> 2006</a:t>
            </a:r>
            <a:endParaRPr lang="en-US" sz="4400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Bryan </a:t>
            </a:r>
            <a:r>
              <a:rPr lang="en-US" sz="4000" dirty="0" err="1" smtClean="0"/>
              <a:t>Berard</a:t>
            </a:r>
            <a:r>
              <a:rPr lang="en-US" sz="4000" dirty="0" smtClean="0"/>
              <a:t> a NHL player is the first NHL player to test positive for banned substances. 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4166378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b="1" dirty="0" smtClean="0">
                <a:solidFill>
                  <a:srgbClr val="0070C0"/>
                </a:solidFill>
              </a:rPr>
              <a:t>Sep 24</a:t>
            </a:r>
            <a:r>
              <a:rPr lang="en-US" sz="4400" b="1" baseline="30000" dirty="0" smtClean="0">
                <a:solidFill>
                  <a:srgbClr val="0070C0"/>
                </a:solidFill>
              </a:rPr>
              <a:t>th</a:t>
            </a:r>
            <a:r>
              <a:rPr lang="en-US" sz="4400" b="1" dirty="0" smtClean="0">
                <a:solidFill>
                  <a:srgbClr val="0070C0"/>
                </a:solidFill>
              </a:rPr>
              <a:t>,2007</a:t>
            </a:r>
            <a:endParaRPr lang="en-US" sz="4400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This day was the largest bust for steroids in U.S History. This  day resulted in  124 arrests, 56 steroid labs,  11.4 million  steroids were seized as well as 6.5 million$.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064784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>
                <a:solidFill>
                  <a:srgbClr val="0070C0"/>
                </a:solidFill>
              </a:rPr>
              <a:t>Jan 17, 2013</a:t>
            </a:r>
            <a:endParaRPr lang="en-US" sz="4400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Lance </a:t>
            </a:r>
            <a:r>
              <a:rPr lang="en-US" dirty="0"/>
              <a:t>A</a:t>
            </a:r>
            <a:r>
              <a:rPr lang="en-US" dirty="0" smtClean="0"/>
              <a:t>rmstrong admits to doping and said that it would not be possible to win seven Tour de France’s without doping.</a:t>
            </a:r>
          </a:p>
          <a:p>
            <a:r>
              <a:rPr lang="en-US" dirty="0" smtClean="0"/>
              <a:t>Drug use in Sports is still widespread and athletes are still happy on using drugs to enhance performance.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6146" name="Picture 2" descr="http://t0.gstatic.com/images?q=tbn:ANd9GcRWzS4plENtqCOe_w3CnSk3uooc-TzQkAM3YCy3GbR5CjbAe7dF_A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3581400"/>
            <a:ext cx="4648200" cy="3050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3149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0" y="685800"/>
            <a:ext cx="8229600" cy="914400"/>
          </a:xfrm>
        </p:spPr>
        <p:txBody>
          <a:bodyPr>
            <a:normAutofit/>
          </a:bodyPr>
          <a:lstStyle/>
          <a:p>
            <a:r>
              <a:rPr lang="en-US" sz="4400" b="1" dirty="0" smtClean="0">
                <a:solidFill>
                  <a:srgbClr val="0070C0"/>
                </a:solidFill>
              </a:rPr>
              <a:t>1935</a:t>
            </a:r>
            <a:endParaRPr lang="en-US" sz="4400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German scientist  Adolf Butenandt along with other chemists create anabolic steroids  to help with low testosterone.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487525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8229600" cy="914400"/>
          </a:xfrm>
        </p:spPr>
        <p:txBody>
          <a:bodyPr>
            <a:normAutofit/>
          </a:bodyPr>
          <a:lstStyle/>
          <a:p>
            <a:r>
              <a:rPr lang="en-US" sz="4400" dirty="0" smtClean="0">
                <a:solidFill>
                  <a:srgbClr val="0070C0"/>
                </a:solidFill>
              </a:rPr>
              <a:t>Word Citations </a:t>
            </a:r>
            <a:endParaRPr lang="en-US" sz="4400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334000"/>
          </a:xfrm>
        </p:spPr>
        <p:txBody>
          <a:bodyPr>
            <a:normAutofit fontScale="92500" lnSpcReduction="10000"/>
          </a:bodyPr>
          <a:lstStyle/>
          <a:p>
            <a:r>
              <a:rPr lang="en-US" sz="1200" i="1" u="sng" dirty="0">
                <a:hlinkClick r:id="rId2"/>
              </a:rPr>
              <a:t>Sports Illustrated</a:t>
            </a:r>
            <a:r>
              <a:rPr lang="en-US" sz="1200" i="1" u="sng" dirty="0"/>
              <a:t> </a:t>
            </a:r>
            <a:r>
              <a:rPr lang="en-US" sz="1200" u="sng" dirty="0"/>
              <a:t>"How We Got Here: A Timeline of Performance-Enhancing Drugs in Sports," sportsillustrated.cnn.com, Mar. 11, </a:t>
            </a:r>
            <a:r>
              <a:rPr lang="en-US" sz="1200" u="sng" dirty="0" smtClean="0"/>
              <a:t>2008</a:t>
            </a:r>
            <a:endParaRPr lang="en-US" sz="1200" dirty="0" smtClean="0"/>
          </a:p>
          <a:p>
            <a:r>
              <a:rPr lang="en-US" sz="1200" u="sng" dirty="0">
                <a:hlinkClick r:id="rId3"/>
              </a:rPr>
              <a:t>Timothy </a:t>
            </a:r>
            <a:r>
              <a:rPr lang="en-US" sz="1200" u="sng" dirty="0" err="1">
                <a:hlinkClick r:id="rId3"/>
              </a:rPr>
              <a:t>Noakes</a:t>
            </a:r>
            <a:r>
              <a:rPr lang="en-US" sz="1200" u="sng" dirty="0"/>
              <a:t>, MD, DSc "Tainted Glory - Doping and Athletic Performance," </a:t>
            </a:r>
            <a:r>
              <a:rPr lang="en-US" sz="1200" i="1" u="sng" dirty="0"/>
              <a:t>New England Journal of Medicine</a:t>
            </a:r>
            <a:r>
              <a:rPr lang="en-US" sz="1200" u="sng" dirty="0"/>
              <a:t>, Aug. 26, 2004</a:t>
            </a:r>
          </a:p>
          <a:p>
            <a:r>
              <a:rPr lang="en-US" sz="1200" u="sng" dirty="0">
                <a:hlinkClick r:id="rId4"/>
              </a:rPr>
              <a:t>Justin Peters</a:t>
            </a:r>
            <a:r>
              <a:rPr lang="en-US" sz="1200" u="sng" dirty="0"/>
              <a:t> "The Man Behind the Juice," Slate.com, Feb. 18, 2005 </a:t>
            </a:r>
          </a:p>
          <a:p>
            <a:r>
              <a:rPr lang="en-US" sz="1200" u="sng" dirty="0">
                <a:hlinkClick r:id="rId5"/>
              </a:rPr>
              <a:t>NBC (National Broadcasting Corporation)</a:t>
            </a:r>
            <a:r>
              <a:rPr lang="en-US" sz="1200" u="sng" dirty="0"/>
              <a:t> "Cycling: Inside This Sport: History," www.nbcolympics.com (accessed May 13, </a:t>
            </a:r>
            <a:r>
              <a:rPr lang="en-US" sz="1200" u="sng" dirty="0" smtClean="0"/>
              <a:t>2009</a:t>
            </a:r>
          </a:p>
          <a:p>
            <a:r>
              <a:rPr lang="en-US" sz="1200" u="sng" dirty="0">
                <a:hlinkClick r:id="rId6"/>
              </a:rPr>
              <a:t>Matt Slater</a:t>
            </a:r>
            <a:r>
              <a:rPr lang="en-US" sz="1200" u="sng" dirty="0"/>
              <a:t> "Gene Doping - Sport's Next Big Challenge," bbc.co.uk, June 12</a:t>
            </a:r>
            <a:r>
              <a:rPr lang="en-US" sz="1200" u="sng" dirty="0" smtClean="0"/>
              <a:t>,</a:t>
            </a:r>
          </a:p>
          <a:p>
            <a:r>
              <a:rPr lang="en-US" sz="1200" dirty="0" smtClean="0"/>
              <a:t> </a:t>
            </a:r>
            <a:r>
              <a:rPr lang="en-US" sz="1200" u="sng" dirty="0">
                <a:hlinkClick r:id="rId7"/>
              </a:rPr>
              <a:t>David R. </a:t>
            </a:r>
            <a:r>
              <a:rPr lang="en-US" sz="1200" u="sng" dirty="0" err="1">
                <a:hlinkClick r:id="rId7"/>
              </a:rPr>
              <a:t>Mottram</a:t>
            </a:r>
            <a:r>
              <a:rPr lang="en-US" sz="1200" u="sng" dirty="0">
                <a:hlinkClick r:id="rId7"/>
              </a:rPr>
              <a:t>, PhD</a:t>
            </a:r>
            <a:r>
              <a:rPr lang="en-US" sz="1200" u="sng" dirty="0"/>
              <a:t> </a:t>
            </a:r>
            <a:r>
              <a:rPr lang="en-US" sz="1200" u="sng" dirty="0">
                <a:hlinkClick r:id="rId8"/>
              </a:rPr>
              <a:t>Michele </a:t>
            </a:r>
            <a:r>
              <a:rPr lang="en-US" sz="1200" u="sng" dirty="0" err="1">
                <a:hlinkClick r:id="rId8"/>
              </a:rPr>
              <a:t>Verroken</a:t>
            </a:r>
            <a:r>
              <a:rPr lang="en-US" sz="1200" u="sng" dirty="0">
                <a:hlinkClick r:id="rId8"/>
              </a:rPr>
              <a:t>, MA</a:t>
            </a:r>
            <a:r>
              <a:rPr lang="en-US" sz="1200" u="sng" dirty="0"/>
              <a:t> "Doping Control in Sport," </a:t>
            </a:r>
            <a:r>
              <a:rPr lang="en-US" sz="1200" i="1" u="sng" dirty="0"/>
              <a:t>Doping in Sports</a:t>
            </a:r>
            <a:r>
              <a:rPr lang="en-US" sz="1200" u="sng" dirty="0"/>
              <a:t>, </a:t>
            </a:r>
            <a:r>
              <a:rPr lang="en-US" sz="1200" u="sng" dirty="0" smtClean="0"/>
              <a:t>2005</a:t>
            </a:r>
          </a:p>
          <a:p>
            <a:r>
              <a:rPr lang="en-US" sz="1200" u="sng" dirty="0">
                <a:hlinkClick r:id="rId9"/>
              </a:rPr>
              <a:t>Associated Press</a:t>
            </a:r>
            <a:r>
              <a:rPr lang="en-US" sz="1200" u="sng" dirty="0"/>
              <a:t> "Drug Scandal Robbed Dancer's Image of 1968 Kentucky Derby Title," FOXNews.com, May 3, 2008</a:t>
            </a:r>
          </a:p>
          <a:p>
            <a:r>
              <a:rPr lang="en-US" sz="1200" i="1" u="sng" dirty="0">
                <a:hlinkClick r:id="rId10"/>
              </a:rPr>
              <a:t>USA TODAY</a:t>
            </a:r>
            <a:r>
              <a:rPr lang="en-US" sz="1200" u="sng" dirty="0"/>
              <a:t> "Timeline: A Century of Drugs and the Athlete," www.usatoday.com, Mar. 1, 2007 </a:t>
            </a:r>
            <a:endParaRPr lang="en-US" sz="1200" u="sng" dirty="0" smtClean="0"/>
          </a:p>
          <a:p>
            <a:r>
              <a:rPr lang="en-US" sz="1200" u="sng" dirty="0">
                <a:hlinkClick r:id="rId11"/>
              </a:rPr>
              <a:t>BBC (British Broadcasting Corporation)</a:t>
            </a:r>
            <a:r>
              <a:rPr lang="en-US" sz="1200" u="sng" dirty="0"/>
              <a:t> "On This Day," news.bbc.co.uk (accessed June 9, </a:t>
            </a:r>
            <a:r>
              <a:rPr lang="en-US" sz="1200" u="sng" dirty="0" smtClean="0"/>
              <a:t>2009</a:t>
            </a:r>
          </a:p>
          <a:p>
            <a:r>
              <a:rPr lang="en-US" sz="1200" u="sng" dirty="0">
                <a:hlinkClick r:id="rId12"/>
              </a:rPr>
              <a:t>Shaun </a:t>
            </a:r>
            <a:r>
              <a:rPr lang="en-US" sz="1200" u="sng" dirty="0" err="1">
                <a:hlinkClick r:id="rId12"/>
              </a:rPr>
              <a:t>Assael</a:t>
            </a:r>
            <a:r>
              <a:rPr lang="en-US" sz="1200" u="sng" dirty="0"/>
              <a:t> </a:t>
            </a:r>
            <a:r>
              <a:rPr lang="en-US" sz="1200" u="sng" dirty="0">
                <a:hlinkClick r:id="rId13"/>
              </a:rPr>
              <a:t>Peter Keating</a:t>
            </a:r>
            <a:r>
              <a:rPr lang="en-US" sz="1200" u="sng" dirty="0"/>
              <a:t> "Who Knew?," </a:t>
            </a:r>
            <a:r>
              <a:rPr lang="en-US" sz="1200" i="1" u="sng" dirty="0"/>
              <a:t>ESPN the Magazine</a:t>
            </a:r>
            <a:r>
              <a:rPr lang="en-US" sz="1200" u="sng" dirty="0"/>
              <a:t>, Nov. 2005</a:t>
            </a:r>
          </a:p>
          <a:p>
            <a:r>
              <a:rPr lang="en-US" sz="1200" u="sng" dirty="0">
                <a:hlinkClick r:id="rId14"/>
              </a:rPr>
              <a:t>Tom </a:t>
            </a:r>
            <a:r>
              <a:rPr lang="en-US" sz="1200" u="sng" dirty="0" err="1">
                <a:hlinkClick r:id="rId14"/>
              </a:rPr>
              <a:t>Farrey</a:t>
            </a:r>
            <a:r>
              <a:rPr lang="en-US" sz="1200" u="sng" dirty="0"/>
              <a:t> "The Memos: A Ban Ignored," </a:t>
            </a:r>
            <a:r>
              <a:rPr lang="en-US" sz="1200" i="1" u="sng" dirty="0"/>
              <a:t>ESPN the Magazine</a:t>
            </a:r>
            <a:r>
              <a:rPr lang="en-US" sz="1200" u="sng" dirty="0"/>
              <a:t>, Nov. 2005</a:t>
            </a:r>
            <a:br>
              <a:rPr lang="en-US" sz="1200" u="sng" dirty="0"/>
            </a:br>
            <a:r>
              <a:rPr lang="en-US" sz="1200" u="sng" dirty="0"/>
              <a:t>Read </a:t>
            </a:r>
            <a:r>
              <a:rPr lang="en-US" sz="1200" u="sng" dirty="0">
                <a:hlinkClick r:id="rId15"/>
              </a:rPr>
              <a:t>Fay Vincent's memo</a:t>
            </a:r>
            <a:r>
              <a:rPr lang="en-US" sz="1200" u="sng" dirty="0"/>
              <a:t> banning steroids in </a:t>
            </a:r>
            <a:r>
              <a:rPr lang="en-US" sz="1200" u="sng" dirty="0" smtClean="0"/>
              <a:t>baseball</a:t>
            </a:r>
          </a:p>
          <a:p>
            <a:r>
              <a:rPr lang="en-US" sz="1200" u="sng" dirty="0">
                <a:hlinkClick r:id="rId11"/>
              </a:rPr>
              <a:t>BBC (British Broadcasting Corporation)</a:t>
            </a:r>
            <a:r>
              <a:rPr lang="en-US" sz="1200" u="sng" dirty="0"/>
              <a:t> "On This Day," news.bbc.co.uk (accessed May 29, 2009)</a:t>
            </a:r>
          </a:p>
          <a:p>
            <a:r>
              <a:rPr lang="en-US" sz="1200" u="sng" dirty="0">
                <a:hlinkClick r:id="rId16"/>
              </a:rPr>
              <a:t>World Anti-Doping Agency</a:t>
            </a:r>
            <a:r>
              <a:rPr lang="en-US" sz="1200" u="sng" dirty="0"/>
              <a:t> "WADA History," www.wada-ama.org (accessed June 10, 2009)</a:t>
            </a:r>
          </a:p>
          <a:p>
            <a:r>
              <a:rPr lang="en-US" sz="1200" u="sng" dirty="0">
                <a:hlinkClick r:id="rId17"/>
              </a:rPr>
              <a:t>US Anti-Doping </a:t>
            </a:r>
            <a:r>
              <a:rPr lang="en-US" sz="1200" u="sng" dirty="0" err="1">
                <a:hlinkClick r:id="rId17"/>
              </a:rPr>
              <a:t>Agengy</a:t>
            </a:r>
            <a:r>
              <a:rPr lang="en-US" sz="1200" u="sng" dirty="0">
                <a:hlinkClick r:id="rId17"/>
              </a:rPr>
              <a:t> (USADA)</a:t>
            </a:r>
            <a:r>
              <a:rPr lang="en-US" sz="1200" u="sng" dirty="0"/>
              <a:t> "United States Anti-Doping Agency Fact Sheet," www.usantidoping.org, Mar. 2001</a:t>
            </a:r>
          </a:p>
          <a:p>
            <a:r>
              <a:rPr lang="en-US" sz="1200" i="1" u="sng" dirty="0">
                <a:hlinkClick r:id="rId10"/>
              </a:rPr>
              <a:t>USA TODAY</a:t>
            </a:r>
            <a:r>
              <a:rPr lang="en-US" sz="1200" u="sng" dirty="0"/>
              <a:t> "Chambers Banned for Life from Olympics for Positive THG Test," </a:t>
            </a:r>
            <a:r>
              <a:rPr lang="en-US" sz="1200" i="1" u="sng" dirty="0"/>
              <a:t>USA Today</a:t>
            </a:r>
            <a:r>
              <a:rPr lang="en-US" sz="1200" u="sng" dirty="0"/>
              <a:t>, Feb. 24, 2004</a:t>
            </a:r>
          </a:p>
          <a:p>
            <a:r>
              <a:rPr lang="en-US" sz="1200" u="sng" dirty="0">
                <a:hlinkClick r:id="rId18"/>
              </a:rPr>
              <a:t>Canadian Broadcasting Corporation (CBC)</a:t>
            </a:r>
            <a:r>
              <a:rPr lang="en-US" sz="1200" u="sng" dirty="0"/>
              <a:t> "NHL Doping Policy Slammed," CBC Sports Online, Jan. 23, </a:t>
            </a:r>
            <a:r>
              <a:rPr lang="en-US" sz="1200" u="sng" dirty="0" smtClean="0"/>
              <a:t>2006</a:t>
            </a:r>
          </a:p>
          <a:p>
            <a:r>
              <a:rPr lang="en-US" sz="1200" u="sng" dirty="0">
                <a:hlinkClick r:id="rId19"/>
              </a:rPr>
              <a:t>US Drug Enforcement Agency</a:t>
            </a:r>
            <a:r>
              <a:rPr lang="en-US" sz="1200" u="sng" dirty="0"/>
              <a:t> "</a:t>
            </a:r>
            <a:r>
              <a:rPr lang="en-US" sz="1200" u="sng" dirty="0">
                <a:hlinkClick r:id="rId20"/>
              </a:rPr>
              <a:t>DEA Announces Largest Steroid Enforcement Action in U.S. History</a:t>
            </a:r>
            <a:r>
              <a:rPr lang="en-US" sz="1200" u="sng" dirty="0"/>
              <a:t>," </a:t>
            </a:r>
            <a:endParaRPr lang="en-US" sz="1200" u="sng" dirty="0" smtClean="0"/>
          </a:p>
          <a:p>
            <a:r>
              <a:rPr lang="en-US" sz="1200" dirty="0"/>
              <a:t/>
            </a:r>
            <a:br>
              <a:rPr lang="en-US" sz="1200" dirty="0"/>
            </a:br>
            <a:r>
              <a:rPr lang="en-US" sz="1200" dirty="0"/>
              <a:t>Reed </a:t>
            </a:r>
            <a:r>
              <a:rPr lang="en-US" sz="1200" dirty="0" err="1"/>
              <a:t>Albergotti</a:t>
            </a:r>
            <a:r>
              <a:rPr lang="en-US" sz="1200" dirty="0"/>
              <a:t> And Vanessa O'Connell, "Cycling Legend Loses Titles," </a:t>
            </a:r>
            <a:r>
              <a:rPr lang="en-US" sz="1200" i="1" dirty="0"/>
              <a:t>Wall Street Journal</a:t>
            </a:r>
            <a:r>
              <a:rPr lang="en-US" sz="1200" dirty="0"/>
              <a:t>, Aug. 24, </a:t>
            </a:r>
            <a:r>
              <a:rPr lang="en-US" sz="1200" dirty="0" smtClean="0"/>
              <a:t>2012</a:t>
            </a:r>
          </a:p>
          <a:p>
            <a:r>
              <a:rPr lang="en-US" sz="1200" dirty="0" smtClean="0"/>
              <a:t>Website used to access  a lot </a:t>
            </a:r>
            <a:r>
              <a:rPr lang="en-US" sz="1200" dirty="0"/>
              <a:t>of information to links. </a:t>
            </a:r>
            <a:r>
              <a:rPr lang="en-US" sz="1200" dirty="0">
                <a:hlinkClick r:id="rId21"/>
              </a:rPr>
              <a:t>http://</a:t>
            </a:r>
            <a:r>
              <a:rPr lang="en-US" sz="1200" dirty="0" smtClean="0">
                <a:hlinkClick r:id="rId21"/>
              </a:rPr>
              <a:t>sportsanddrugs.procon.org/view.resource.php?resourceID=002366#II</a:t>
            </a:r>
            <a:endParaRPr lang="en-US" sz="1200" dirty="0" smtClean="0"/>
          </a:p>
          <a:p>
            <a:endParaRPr lang="en-US" sz="1200" dirty="0"/>
          </a:p>
          <a:p>
            <a:endParaRPr lang="en-US" sz="1200" dirty="0"/>
          </a:p>
          <a:p>
            <a:endParaRPr lang="en-US" sz="1200" u="sng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7684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Picture Citations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495800"/>
          </a:xfrm>
        </p:spPr>
        <p:txBody>
          <a:bodyPr>
            <a:normAutofit lnSpcReduction="10000"/>
          </a:bodyPr>
          <a:lstStyle/>
          <a:p>
            <a:r>
              <a:rPr lang="en-US" sz="1400" dirty="0" smtClean="0"/>
              <a:t>Lance Armstrong riding the bicycle picture. (Drug Use in Sports Timeline)</a:t>
            </a:r>
          </a:p>
          <a:p>
            <a:pPr marL="0" indent="0">
              <a:buNone/>
            </a:pPr>
            <a:r>
              <a:rPr lang="en-US" sz="1400" dirty="0"/>
              <a:t>-http://</a:t>
            </a:r>
            <a:r>
              <a:rPr lang="en-US" sz="1400" dirty="0" smtClean="0"/>
              <a:t>www.theverge.com/2013/1/17/3886424/programming-your-body-lance-armstrong-and-doping-technology</a:t>
            </a:r>
          </a:p>
          <a:p>
            <a:pPr marL="0" indent="0">
              <a:buNone/>
            </a:pPr>
            <a:r>
              <a:rPr lang="en-US" sz="1400" dirty="0" err="1" smtClean="0"/>
              <a:t>Dianabol</a:t>
            </a:r>
            <a:r>
              <a:rPr lang="en-US" sz="1400" dirty="0" smtClean="0"/>
              <a:t> Picture ( Drug Use in Sports Timeline)</a:t>
            </a:r>
          </a:p>
          <a:p>
            <a:pPr marL="0" indent="0">
              <a:buNone/>
            </a:pPr>
            <a:r>
              <a:rPr lang="en-US" sz="1400" dirty="0">
                <a:hlinkClick r:id="rId2"/>
              </a:rPr>
              <a:t>http://www.bodybuilding-supplementss.com/dianabol/dianabol-cycle</a:t>
            </a:r>
            <a:r>
              <a:rPr lang="en-US" sz="1400" dirty="0" smtClean="0">
                <a:hlinkClick r:id="rId2"/>
              </a:rPr>
              <a:t>/</a:t>
            </a:r>
            <a:endParaRPr lang="en-US" sz="1400" dirty="0" smtClean="0"/>
          </a:p>
          <a:p>
            <a:pPr marL="0" indent="0">
              <a:buNone/>
            </a:pPr>
            <a:r>
              <a:rPr lang="en-US" sz="1400" dirty="0" smtClean="0"/>
              <a:t>Needle on Title Cover (Drug Use in Sports Timeline)</a:t>
            </a:r>
          </a:p>
          <a:p>
            <a:pPr marL="0" indent="0">
              <a:buNone/>
            </a:pPr>
            <a:r>
              <a:rPr lang="en-US" sz="1400" dirty="0">
                <a:hlinkClick r:id="rId3"/>
              </a:rPr>
              <a:t>http://</a:t>
            </a:r>
            <a:r>
              <a:rPr lang="en-US" sz="1400" dirty="0" smtClean="0">
                <a:hlinkClick r:id="rId3"/>
              </a:rPr>
              <a:t>www.drugfreesport.com/drug-resources/performance-enhancing-drugs-steroids.asp</a:t>
            </a:r>
            <a:endParaRPr lang="en-US" sz="1400" dirty="0" smtClean="0"/>
          </a:p>
          <a:p>
            <a:pPr marL="0" indent="0">
              <a:buNone/>
            </a:pPr>
            <a:r>
              <a:rPr lang="en-US" sz="1400" dirty="0" smtClean="0"/>
              <a:t>Tommy Simpson riding the bicycle picture (Drug use in Sports Timeline)</a:t>
            </a:r>
          </a:p>
          <a:p>
            <a:pPr marL="0" indent="0">
              <a:buNone/>
            </a:pPr>
            <a:r>
              <a:rPr lang="en-US" sz="1400" dirty="0">
                <a:hlinkClick r:id="rId4"/>
              </a:rPr>
              <a:t>http://</a:t>
            </a:r>
            <a:r>
              <a:rPr lang="en-US" sz="1400" dirty="0" smtClean="0">
                <a:hlinkClick r:id="rId4"/>
              </a:rPr>
              <a:t>pistehors.com/backcountry/wiki/Southern-Alps/Mont-Serein</a:t>
            </a:r>
            <a:endParaRPr lang="en-US" sz="1400" dirty="0" smtClean="0"/>
          </a:p>
          <a:p>
            <a:pPr marL="0" indent="0">
              <a:buNone/>
            </a:pPr>
            <a:r>
              <a:rPr lang="en-US" sz="1400" dirty="0" smtClean="0"/>
              <a:t>Major League Baseball  bans steroids picture (Drug Use in  Sports Timeline) </a:t>
            </a:r>
          </a:p>
          <a:p>
            <a:pPr marL="0" indent="0">
              <a:buNone/>
            </a:pPr>
            <a:r>
              <a:rPr lang="en-US" sz="1400" dirty="0">
                <a:hlinkClick r:id="rId5"/>
              </a:rPr>
              <a:t>http://</a:t>
            </a:r>
            <a:r>
              <a:rPr lang="en-US" sz="1400" dirty="0" smtClean="0">
                <a:hlinkClick r:id="rId5"/>
              </a:rPr>
              <a:t>www.nydailynews.com/sports/baseball/baseball-experts-amphetamines-ban-steroids-biggest-reason-steep-drop-offense-article-1.182105</a:t>
            </a:r>
            <a:endParaRPr lang="en-US" sz="1400" dirty="0" smtClean="0"/>
          </a:p>
          <a:p>
            <a:pPr marL="0" indent="0">
              <a:buNone/>
            </a:pPr>
            <a:r>
              <a:rPr lang="en-US" sz="1400" dirty="0" smtClean="0"/>
              <a:t>Dwain Chambers British  sprinter tested positive for THG picture ( Drug Use in Sports Timeline)</a:t>
            </a:r>
          </a:p>
          <a:p>
            <a:pPr marL="0" indent="0">
              <a:buNone/>
            </a:pPr>
            <a:r>
              <a:rPr lang="en-US" sz="1400" dirty="0">
                <a:hlinkClick r:id="rId6"/>
              </a:rPr>
              <a:t>http://</a:t>
            </a:r>
            <a:r>
              <a:rPr lang="en-US" sz="1400" dirty="0" smtClean="0">
                <a:hlinkClick r:id="rId6"/>
              </a:rPr>
              <a:t>www.dailymail.co.uk/sport/olympics/article-2180375/London-2012-Olympics-Bans-dopers-like-Dwain-Chambers-lenient-says-chief-drugs-buster.html</a:t>
            </a:r>
            <a:endParaRPr lang="en-US" sz="1400" dirty="0" smtClean="0"/>
          </a:p>
          <a:p>
            <a:pPr marL="0" indent="0">
              <a:buNone/>
            </a:pPr>
            <a:endParaRPr lang="en-US" sz="1400" dirty="0" smtClean="0"/>
          </a:p>
          <a:p>
            <a:pPr marL="0" indent="0">
              <a:buNone/>
            </a:pPr>
            <a:endParaRPr lang="en-US" sz="1400" dirty="0" smtClean="0"/>
          </a:p>
          <a:p>
            <a:pPr marL="0" indent="0">
              <a:buNone/>
            </a:pPr>
            <a:endParaRPr lang="en-US" sz="1400" dirty="0" smtClean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2715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914400"/>
            <a:ext cx="8229600" cy="914400"/>
          </a:xfrm>
        </p:spPr>
        <p:txBody>
          <a:bodyPr>
            <a:normAutofit/>
          </a:bodyPr>
          <a:lstStyle/>
          <a:p>
            <a:r>
              <a:rPr lang="en-US" sz="4400" b="1" dirty="0" smtClean="0">
                <a:solidFill>
                  <a:srgbClr val="0070C0"/>
                </a:solidFill>
              </a:rPr>
              <a:t>1940-1945</a:t>
            </a:r>
            <a:endParaRPr lang="en-US" sz="4400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Nazis use anabolic steroids on prisoners and Hitler.</a:t>
            </a:r>
          </a:p>
          <a:p>
            <a:r>
              <a:rPr lang="en-US" sz="2400" dirty="0" smtClean="0"/>
              <a:t>German soldiers  use testosterone to promote physical strength and to be more aggressive. </a:t>
            </a:r>
          </a:p>
          <a:p>
            <a:r>
              <a:rPr lang="en-US" sz="2400" dirty="0" smtClean="0"/>
              <a:t>Soldiers began using the later known performance-enhancing drug Amphetamines during World  War II. They used this drug  to overcome fatigue, enlighten their mood and to keep up their endurance.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608670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914400"/>
            <a:ext cx="8229600" cy="914400"/>
          </a:xfrm>
        </p:spPr>
        <p:txBody>
          <a:bodyPr>
            <a:normAutofit/>
          </a:bodyPr>
          <a:lstStyle/>
          <a:p>
            <a:r>
              <a:rPr lang="en-US" sz="4400" b="1" dirty="0" smtClean="0">
                <a:solidFill>
                  <a:srgbClr val="0070C0"/>
                </a:solidFill>
              </a:rPr>
              <a:t>1950’s</a:t>
            </a:r>
            <a:endParaRPr lang="en-US" sz="4400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Athletes start using  </a:t>
            </a:r>
            <a:r>
              <a:rPr lang="en-US" sz="2800" dirty="0"/>
              <a:t> </a:t>
            </a:r>
            <a:r>
              <a:rPr lang="en-US" sz="2800" dirty="0" smtClean="0"/>
              <a:t>the first performance-enhancing drug Amphetamines. The Amphetamines are carried over by returning soldiers and </a:t>
            </a:r>
            <a:r>
              <a:rPr lang="en-US" sz="2800" dirty="0"/>
              <a:t> </a:t>
            </a:r>
            <a:r>
              <a:rPr lang="en-US" sz="2800" dirty="0" smtClean="0"/>
              <a:t>introduced to the Italian and Danish cyclists</a:t>
            </a:r>
            <a:r>
              <a:rPr lang="en-US" dirty="0" smtClean="0"/>
              <a:t>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6512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71800" y="533400"/>
            <a:ext cx="8229600" cy="914400"/>
          </a:xfrm>
        </p:spPr>
        <p:txBody>
          <a:bodyPr>
            <a:normAutofit/>
          </a:bodyPr>
          <a:lstStyle/>
          <a:p>
            <a:r>
              <a:rPr lang="en-US" sz="4400" dirty="0" smtClean="0">
                <a:solidFill>
                  <a:srgbClr val="0070C0"/>
                </a:solidFill>
              </a:rPr>
              <a:t>1958</a:t>
            </a:r>
            <a:endParaRPr lang="en-US" sz="4400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981200"/>
            <a:ext cx="8229600" cy="4144963"/>
          </a:xfrm>
        </p:spPr>
        <p:txBody>
          <a:bodyPr/>
          <a:lstStyle/>
          <a:p>
            <a:r>
              <a:rPr lang="en-US" dirty="0" smtClean="0"/>
              <a:t>Dr. John </a:t>
            </a:r>
            <a:r>
              <a:rPr lang="en-US" dirty="0" err="1" smtClean="0"/>
              <a:t>Bosley</a:t>
            </a:r>
            <a:r>
              <a:rPr lang="en-US" dirty="0" smtClean="0"/>
              <a:t> </a:t>
            </a:r>
            <a:r>
              <a:rPr lang="en-US" dirty="0" err="1" smtClean="0"/>
              <a:t>Zieglar</a:t>
            </a:r>
            <a:r>
              <a:rPr lang="en-US" dirty="0" smtClean="0"/>
              <a:t>  creates </a:t>
            </a:r>
            <a:r>
              <a:rPr lang="en-US" dirty="0" err="1" smtClean="0"/>
              <a:t>Dinabol</a:t>
            </a:r>
            <a:r>
              <a:rPr lang="en-US" dirty="0" smtClean="0"/>
              <a:t>. </a:t>
            </a:r>
            <a:r>
              <a:rPr lang="en-US" dirty="0" err="1" smtClean="0"/>
              <a:t>Dianbol</a:t>
            </a:r>
            <a:r>
              <a:rPr lang="en-US" dirty="0" smtClean="0"/>
              <a:t> is the first anabolic steroid that is passed by the FDA for sale in the U.S.  </a:t>
            </a:r>
            <a:r>
              <a:rPr lang="en-US" dirty="0" err="1" smtClean="0"/>
              <a:t>Dianabol</a:t>
            </a:r>
            <a:r>
              <a:rPr lang="en-US" dirty="0" smtClean="0"/>
              <a:t> causes athletes to have strength building performance with little health effects.  </a:t>
            </a:r>
            <a:r>
              <a:rPr lang="en-US" dirty="0" err="1" smtClean="0"/>
              <a:t>Dianabol</a:t>
            </a:r>
            <a:r>
              <a:rPr lang="en-US" dirty="0" smtClean="0"/>
              <a:t> is made for weightlifters based on testosterone used for </a:t>
            </a:r>
            <a:r>
              <a:rPr lang="en-US" dirty="0"/>
              <a:t>R</a:t>
            </a:r>
            <a:r>
              <a:rPr lang="en-US" dirty="0" smtClean="0"/>
              <a:t>ussian weightlifters. </a:t>
            </a:r>
            <a:endParaRPr lang="en-US" dirty="0"/>
          </a:p>
        </p:txBody>
      </p:sp>
      <p:pic>
        <p:nvPicPr>
          <p:cNvPr id="2050" name="Picture 2" descr="http://www.bodybuilding-supplementss.com/wp-content/uploads/2011/05/dianabol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3381374"/>
            <a:ext cx="2971800" cy="3099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9784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685800"/>
            <a:ext cx="8229600" cy="914400"/>
          </a:xfrm>
        </p:spPr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Aug 26</a:t>
            </a:r>
            <a:r>
              <a:rPr lang="en-US" b="1" baseline="30000" dirty="0" smtClean="0">
                <a:solidFill>
                  <a:srgbClr val="0070C0"/>
                </a:solidFill>
              </a:rPr>
              <a:t>th</a:t>
            </a:r>
            <a:r>
              <a:rPr lang="en-US" b="1" dirty="0" smtClean="0">
                <a:solidFill>
                  <a:srgbClr val="0070C0"/>
                </a:solidFill>
              </a:rPr>
              <a:t>, 1960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Knut </a:t>
            </a:r>
            <a:r>
              <a:rPr lang="en-US" dirty="0"/>
              <a:t>J</a:t>
            </a:r>
            <a:r>
              <a:rPr lang="en-US" dirty="0" smtClean="0"/>
              <a:t>ensen becomes first athlete to die of doping in the Olympics. Knut Jensen was a </a:t>
            </a:r>
            <a:r>
              <a:rPr lang="en-US" dirty="0"/>
              <a:t>D</a:t>
            </a:r>
            <a:r>
              <a:rPr lang="en-US" dirty="0" smtClean="0"/>
              <a:t>anish cyclist who died of an Amphetamine called “</a:t>
            </a:r>
            <a:r>
              <a:rPr lang="en-US" dirty="0" err="1" smtClean="0"/>
              <a:t>Ronicol</a:t>
            </a:r>
            <a:r>
              <a:rPr lang="en-US" dirty="0" smtClean="0"/>
              <a:t>”.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4247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762000"/>
            <a:ext cx="8229600" cy="914400"/>
          </a:xfrm>
        </p:spPr>
        <p:txBody>
          <a:bodyPr>
            <a:normAutofit/>
          </a:bodyPr>
          <a:lstStyle/>
          <a:p>
            <a:r>
              <a:rPr lang="en-US" sz="4400" b="1" dirty="0" smtClean="0">
                <a:solidFill>
                  <a:srgbClr val="0070C0"/>
                </a:solidFill>
              </a:rPr>
              <a:t>July 13</a:t>
            </a:r>
            <a:r>
              <a:rPr lang="en-US" sz="4400" b="1" baseline="30000" dirty="0" smtClean="0">
                <a:solidFill>
                  <a:srgbClr val="0070C0"/>
                </a:solidFill>
              </a:rPr>
              <a:t>th</a:t>
            </a:r>
            <a:r>
              <a:rPr lang="en-US" sz="4400" b="1" dirty="0" smtClean="0">
                <a:solidFill>
                  <a:srgbClr val="0070C0"/>
                </a:solidFill>
              </a:rPr>
              <a:t>, 1967</a:t>
            </a:r>
            <a:endParaRPr lang="en-US" sz="4400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Tommy Simpson becomes the first person to die of  doping in the Tour de France. Tommy </a:t>
            </a:r>
            <a:r>
              <a:rPr lang="en-US" dirty="0"/>
              <a:t>S</a:t>
            </a:r>
            <a:r>
              <a:rPr lang="en-US" dirty="0" smtClean="0"/>
              <a:t>impson was a famous British cyclist who died of the drug Amphetamines. </a:t>
            </a:r>
            <a:endParaRPr lang="en-US" dirty="0"/>
          </a:p>
        </p:txBody>
      </p:sp>
      <p:pic>
        <p:nvPicPr>
          <p:cNvPr id="3074" name="Picture 2" descr="http://www.skirando.com/images/southern/tom-simpson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2895600"/>
            <a:ext cx="3647606" cy="2781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6502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838200"/>
            <a:ext cx="8229600" cy="914400"/>
          </a:xfrm>
        </p:spPr>
        <p:txBody>
          <a:bodyPr>
            <a:normAutofit/>
          </a:bodyPr>
          <a:lstStyle/>
          <a:p>
            <a:r>
              <a:rPr lang="en-US" sz="4400" b="1" dirty="0" smtClean="0">
                <a:solidFill>
                  <a:srgbClr val="0070C0"/>
                </a:solidFill>
              </a:rPr>
              <a:t>Feb 1968</a:t>
            </a:r>
            <a:endParaRPr lang="en-US" sz="4400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First  drug test is performed  at the Olympic Games.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4223417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8229600" cy="914400"/>
          </a:xfrm>
        </p:spPr>
        <p:txBody>
          <a:bodyPr>
            <a:normAutofit/>
          </a:bodyPr>
          <a:lstStyle/>
          <a:p>
            <a:r>
              <a:rPr lang="en-US" sz="4400" b="1" dirty="0" smtClean="0">
                <a:solidFill>
                  <a:srgbClr val="0070C0"/>
                </a:solidFill>
              </a:rPr>
              <a:t>May 4</a:t>
            </a:r>
            <a:r>
              <a:rPr lang="en-US" sz="4400" b="1" baseline="30000" dirty="0" smtClean="0">
                <a:solidFill>
                  <a:srgbClr val="0070C0"/>
                </a:solidFill>
              </a:rPr>
              <a:t>th, </a:t>
            </a:r>
            <a:r>
              <a:rPr lang="en-US" sz="4400" b="1" dirty="0" smtClean="0">
                <a:solidFill>
                  <a:srgbClr val="0070C0"/>
                </a:solidFill>
              </a:rPr>
              <a:t> 1968</a:t>
            </a:r>
            <a:endParaRPr lang="en-US" sz="4400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first horse is  disqualified from the  </a:t>
            </a:r>
            <a:r>
              <a:rPr lang="en-US" dirty="0"/>
              <a:t>K</a:t>
            </a:r>
            <a:r>
              <a:rPr lang="en-US" dirty="0" smtClean="0"/>
              <a:t>entucky derby for using a banned substance. The horses name was dreamer and  was banned for using the drug </a:t>
            </a:r>
            <a:r>
              <a:rPr lang="en-US" dirty="0" err="1" smtClean="0"/>
              <a:t>phenyibutazone</a:t>
            </a:r>
            <a:r>
              <a:rPr lang="en-US" dirty="0" smtClean="0"/>
              <a:t> 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8294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acro">
  <a:themeElements>
    <a:clrScheme name="Macro">
      <a:dk1>
        <a:sysClr val="windowText" lastClr="000000"/>
      </a:dk1>
      <a:lt1>
        <a:sysClr val="window" lastClr="FFFFFF"/>
      </a:lt1>
      <a:dk2>
        <a:srgbClr val="3F3F4D"/>
      </a:dk2>
      <a:lt2>
        <a:srgbClr val="DDDDDD"/>
      </a:lt2>
      <a:accent1>
        <a:srgbClr val="A51009"/>
      </a:accent1>
      <a:accent2>
        <a:srgbClr val="DE7014"/>
      </a:accent2>
      <a:accent3>
        <a:srgbClr val="704836"/>
      </a:accent3>
      <a:accent4>
        <a:srgbClr val="F2B431"/>
      </a:accent4>
      <a:accent5>
        <a:srgbClr val="7F221D"/>
      </a:accent5>
      <a:accent6>
        <a:srgbClr val="CDAC77"/>
      </a:accent6>
      <a:hlink>
        <a:srgbClr val="F5B123"/>
      </a:hlink>
      <a:folHlink>
        <a:srgbClr val="E19B0B"/>
      </a:folHlink>
    </a:clrScheme>
    <a:fontScheme name="Macr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cr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300000"/>
              </a:schemeClr>
            </a:gs>
            <a:gs pos="100000">
              <a:schemeClr val="phClr">
                <a:tint val="80000"/>
                <a:satMod val="15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hade val="90000"/>
                <a:satMod val="300000"/>
              </a:schemeClr>
            </a:gs>
            <a:gs pos="100000">
              <a:schemeClr val="phClr">
                <a:satMod val="150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70000"/>
              </a:srgbClr>
            </a:outerShdw>
          </a:effectLst>
        </a:effectStyle>
        <a:effectStyle>
          <a:effectLst>
            <a:outerShdw blurRad="25400" dist="254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contourW="15875" prstMaterial="softmetal">
            <a:bevelT w="25400" h="19050" prst="angle"/>
            <a:contourClr>
              <a:schemeClr val="phClr">
                <a:shade val="30000"/>
              </a:schemeClr>
            </a:contourClr>
          </a:sp3d>
        </a:effectStyle>
        <a:effectStyle>
          <a:effectLst>
            <a:outerShdw blurRad="254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contourW="19050" prstMaterial="metal">
            <a:bevelT w="63500" h="31750" prst="angle"/>
            <a:contourClr>
              <a:schemeClr val="phClr">
                <a:shade val="25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7000"/>
                <a:shade val="93000"/>
                <a:satMod val="110000"/>
                <a:lumMod val="90000"/>
              </a:schemeClr>
            </a:gs>
            <a:gs pos="76000">
              <a:schemeClr val="phClr">
                <a:tint val="85000"/>
                <a:shade val="75000"/>
                <a:satMod val="120000"/>
              </a:schemeClr>
            </a:gs>
            <a:gs pos="100000">
              <a:schemeClr val="phClr">
                <a:tint val="86000"/>
                <a:shade val="50000"/>
                <a:satMod val="13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35000"/>
                <a:satMod val="146000"/>
                <a:lumMod val="101000"/>
              </a:schemeClr>
            </a:gs>
            <a:gs pos="26000">
              <a:schemeClr val="phClr">
                <a:tint val="96000"/>
                <a:shade val="96000"/>
                <a:satMod val="190000"/>
              </a:schemeClr>
            </a:gs>
            <a:gs pos="100000">
              <a:schemeClr val="phClr">
                <a:tint val="60000"/>
                <a:shade val="90000"/>
                <a:satMod val="22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TC101859866[[fn=Macro]]</Template>
  <TotalTime>180</TotalTime>
  <Words>851</Words>
  <Application>Microsoft Office PowerPoint</Application>
  <PresentationFormat>On-screen Show (4:3)</PresentationFormat>
  <Paragraphs>90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Macro</vt:lpstr>
      <vt:lpstr>Drug Use in Sports Timeline</vt:lpstr>
      <vt:lpstr>1935</vt:lpstr>
      <vt:lpstr>1940-1945</vt:lpstr>
      <vt:lpstr>1950’s</vt:lpstr>
      <vt:lpstr>1958</vt:lpstr>
      <vt:lpstr>Aug 26th, 1960</vt:lpstr>
      <vt:lpstr>July 13th, 1967</vt:lpstr>
      <vt:lpstr>Feb 1968</vt:lpstr>
      <vt:lpstr>May 4th,  1968</vt:lpstr>
      <vt:lpstr>1975</vt:lpstr>
      <vt:lpstr>Sept 27, 1988</vt:lpstr>
      <vt:lpstr>Nov 18th, 1988</vt:lpstr>
      <vt:lpstr>June 7th, 1991 </vt:lpstr>
      <vt:lpstr>Dec 15th, 1994</vt:lpstr>
      <vt:lpstr>Nov 10th, 1999- Oct 1, 2000</vt:lpstr>
      <vt:lpstr>Nov 7th 2003</vt:lpstr>
      <vt:lpstr>Jan 19th, 2006</vt:lpstr>
      <vt:lpstr>Sep 24th,2007</vt:lpstr>
      <vt:lpstr>Jan 17, 2013</vt:lpstr>
      <vt:lpstr>Word Citations </vt:lpstr>
      <vt:lpstr>Picture Citations </vt:lpstr>
    </vt:vector>
  </TitlesOfParts>
  <Company>Milton Area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Drug Use In Sports Timeline</dc:title>
  <dc:creator>Administrator</dc:creator>
  <cp:lastModifiedBy>Administrator</cp:lastModifiedBy>
  <cp:revision>18</cp:revision>
  <dcterms:created xsi:type="dcterms:W3CDTF">2013-05-13T01:00:07Z</dcterms:created>
  <dcterms:modified xsi:type="dcterms:W3CDTF">2013-05-13T04:00:14Z</dcterms:modified>
</cp:coreProperties>
</file>